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embeddedFontLst>
    <p:embeddedFont>
      <p:font typeface="ADAM.CG PRO" pitchFamily="50" charset="0"/>
      <p:regular r:id="rId21"/>
    </p:embeddedFont>
    <p:embeddedFont>
      <p:font typeface="Antheme" pitchFamily="2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LEMON MILK Bold" panose="00000800000000000000" pitchFamily="50" charset="0"/>
      <p:bold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Sk-Modernist Mono" panose="00000500000000000000" pitchFamily="50" charset="0"/>
      <p:regular r:id="rId3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72C4"/>
    <a:srgbClr val="0A0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0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B12BD-8A68-D48C-C908-D3A2BBF21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0D7E25-CD3F-C9E5-8C11-1209F375A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F4EE76-D3E1-2160-67F0-65C9E4E9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D9C9EF-B00A-F38E-EB56-678E2718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9F7237-1039-1C3E-A518-F5E7D118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307174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CEA28-5710-86AD-DF99-C6CADC4D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EDB8D0-9180-8B25-AF62-44C796194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0D5623-20C5-2949-B6C8-C270DA7E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490DE2-675A-C9B0-5672-EA8B5B840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8A7F7-A525-33DB-118F-FE6B24D0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1467856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76CEFA4-7178-F998-BC8F-895214201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1A33B11-EAD2-7935-109A-C40C043EE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C360C3-E7B3-55B3-2548-498F2175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FF38A4-C2C4-CEB3-BFB4-394CA2B6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616F2-90C6-AD9D-3ACD-7FCBAE87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02948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E0BD0-54C3-EF8A-5191-DA9126EA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B032A4-9D45-A979-71D3-66038F432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F65615-8EF7-5587-5BF0-4EF542E3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8AA54D-8A47-4E36-A3C8-EF6FE3CB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FCCE33-7D56-1B89-DE5A-532D49BA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225297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2BA9D-A178-E104-8FA8-D1792F5A6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09CEA8-E438-F88B-FC49-CE85AEA7D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42F32E-49E5-F0BB-B72B-59452B78B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9DE0C6-E49C-61F1-B0B0-663737DB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6F46C1-9FEB-FE87-87CB-B64DBE69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141794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57F6F-C603-43AE-1DD4-0FBE6BEA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715C59-9221-7F76-0908-2396B147D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9C81C0-9E87-BADA-DFE8-C6F6F72B1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AC2C31-6BB1-4646-276F-C93A8C8F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04FBF0-A664-AB55-6C5A-014C8BA4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D7F702-4E8E-2CE5-7C9E-140AA727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50907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85FD2-FF95-739B-8036-7AC73EF2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DC0956-0C3F-2EC6-F38E-3EF50B0D8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CFCA65-A705-137A-D9D1-5B2B1DB15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4606700-3F4F-64AC-6378-DF76931CA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C6B3FCA-73C4-1096-E9F0-E43EC4011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A658882-D16A-0C59-3713-A1D2E2E8E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E772504-FE45-14C6-6E80-8BF69845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BA06A76-70E2-7826-136B-1B52BBC4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073988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212BF-2EDA-124D-1F64-B1222897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0863A56-CD54-A439-5DCB-261ED67A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DD1D6F6-D15E-06B2-5D45-A8F77590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CD6A338-A899-62F4-393B-A9340723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079912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DCDFE6F-BD04-784F-8166-70DE5A45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938A86C-9D44-878B-9E11-95CAE606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445F3D-A69D-4A88-6E25-18BB3DEA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60913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15011-29B2-EF22-F067-998C4B02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53FF29-8324-20B9-7454-BD083277A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B3FCFD-4E73-D505-86A4-25059D0EB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62F995-2645-DB0E-20C4-442BE26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BB3479-4C0D-E1C5-4B0D-5E5E1F22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C6DA0E-7FA6-8EDA-F8C9-99B3F83B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967403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63709-5400-FEFC-F328-D6CA7325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38FE5A0-BBCF-C436-F53D-E98C8A8F1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F3F885-8C79-61F9-6375-FF7EF2076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C86059-7585-405F-A69B-38321044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7D8FA5-C0B3-283B-09ED-8AC936F9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D18EE5-78F6-B9FE-6FC1-8B38EA37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54700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3E2DAE1-FBC2-6467-FECF-EE59F484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2CE70F-B681-0FBD-432C-B1627EB5A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79D18B-8027-D7B2-9136-92563C5AE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FDDD7-3E5D-4039-A5B7-1212273D2037}" type="datetimeFigureOut">
              <a:rPr lang="pt-BR" smtClean="0"/>
              <a:t>26/08/2022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5FBF77-87A5-7620-364A-40D5AD56D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80A27-B4B5-AEF0-7289-A2F52A8B8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8131D-270C-4D76-BB4E-5D53D446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37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8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1C165FA-33E9-DD8F-84BF-A7BA06D6A243}"/>
              </a:ext>
            </a:extLst>
          </p:cNvPr>
          <p:cNvSpPr txBox="1"/>
          <p:nvPr/>
        </p:nvSpPr>
        <p:spPr>
          <a:xfrm>
            <a:off x="556431" y="3446314"/>
            <a:ext cx="11079137" cy="272008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900" dirty="0">
                <a:solidFill>
                  <a:schemeClr val="bg1"/>
                </a:solidFill>
                <a:latin typeface="Antheme" pitchFamily="2" charset="0"/>
                <a:ea typeface="+mj-ea"/>
                <a:cs typeface="LilyUPC" panose="020B0502040204020203" pitchFamily="34" charset="-34"/>
              </a:rPr>
              <a:t>Vinicius de </a:t>
            </a:r>
            <a:r>
              <a:rPr lang="en-US" sz="23900" dirty="0" err="1">
                <a:solidFill>
                  <a:schemeClr val="bg1"/>
                </a:solidFill>
                <a:latin typeface="Antheme" pitchFamily="2" charset="0"/>
                <a:ea typeface="+mj-ea"/>
                <a:cs typeface="LilyUPC" panose="020B0502040204020203" pitchFamily="34" charset="-34"/>
              </a:rPr>
              <a:t>moraes</a:t>
            </a:r>
            <a:endParaRPr lang="en-US" sz="23900" dirty="0">
              <a:solidFill>
                <a:schemeClr val="bg1"/>
              </a:solidFill>
              <a:latin typeface="Antheme" pitchFamily="2" charset="0"/>
              <a:ea typeface="+mj-ea"/>
              <a:cs typeface="LilyUPC" panose="020B0502040204020203" pitchFamily="34" charset="-34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2FB20122-635A-D81E-CDDD-4DEF15858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3" b="34177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solidFill>
            <a:schemeClr val="bg1"/>
          </a:solidFill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DC3B40-31A2-3181-8407-00B43E155106}"/>
              </a:ext>
            </a:extLst>
          </p:cNvPr>
          <p:cNvSpPr txBox="1"/>
          <p:nvPr/>
        </p:nvSpPr>
        <p:spPr>
          <a:xfrm>
            <a:off x="3385929" y="5631608"/>
            <a:ext cx="5420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Trabalho de português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EEC2C9-5F02-818B-1773-10ED17378F74}"/>
              </a:ext>
            </a:extLst>
          </p:cNvPr>
          <p:cNvSpPr txBox="1"/>
          <p:nvPr/>
        </p:nvSpPr>
        <p:spPr>
          <a:xfrm>
            <a:off x="3279913" y="6180763"/>
            <a:ext cx="563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Pedro A – </a:t>
            </a:r>
            <a:r>
              <a:rPr lang="pt-BR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Camilly</a:t>
            </a:r>
            <a:r>
              <a:rPr lang="pt-BR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 Vitor – Bianca – Pedro G - Vinicius</a:t>
            </a:r>
          </a:p>
        </p:txBody>
      </p:sp>
    </p:spTree>
    <p:extLst>
      <p:ext uri="{BB962C8B-B14F-4D97-AF65-F5344CB8AC3E}">
        <p14:creationId xmlns:p14="http://schemas.microsoft.com/office/powerpoint/2010/main" val="93856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preta e branca de homem sentado&#10;&#10;Descrição gerada automaticamente">
            <a:extLst>
              <a:ext uri="{FF2B5EF4-FFF2-40B4-BE49-F238E27FC236}">
                <a16:creationId xmlns:a16="http://schemas.microsoft.com/office/drawing/2014/main" id="{CA7F6AB4-5DDF-9B7F-878A-0858B2151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9584" y="-2454715"/>
            <a:ext cx="13691616" cy="1974602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51D8E3-04F9-F7D1-0904-B84A1755B79A}"/>
              </a:ext>
            </a:extLst>
          </p:cNvPr>
          <p:cNvSpPr/>
          <p:nvPr/>
        </p:nvSpPr>
        <p:spPr>
          <a:xfrm>
            <a:off x="0" y="-310896"/>
            <a:ext cx="12192000" cy="716889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53E4012-17FD-3CBC-AA11-6752F8CC2A6E}"/>
              </a:ext>
            </a:extLst>
          </p:cNvPr>
          <p:cNvSpPr/>
          <p:nvPr/>
        </p:nvSpPr>
        <p:spPr>
          <a:xfrm>
            <a:off x="10783824" y="-310896"/>
            <a:ext cx="1408176" cy="7168896"/>
          </a:xfrm>
          <a:prstGeom prst="rect">
            <a:avLst/>
          </a:prstGeom>
          <a:solidFill>
            <a:srgbClr val="000000"/>
          </a:solidFill>
          <a:ln>
            <a:solidFill>
              <a:srgbClr val="0A09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54D14CB-F72F-2B72-D940-CEE6811993CC}"/>
              </a:ext>
            </a:extLst>
          </p:cNvPr>
          <p:cNvSpPr/>
          <p:nvPr/>
        </p:nvSpPr>
        <p:spPr>
          <a:xfrm>
            <a:off x="10162032" y="-310896"/>
            <a:ext cx="2029968" cy="7168896"/>
          </a:xfrm>
          <a:prstGeom prst="rect">
            <a:avLst/>
          </a:prstGeom>
          <a:solidFill>
            <a:srgbClr val="000000"/>
          </a:solidFill>
          <a:ln>
            <a:solidFill>
              <a:srgbClr val="0A09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4370362"/>
      </p:ext>
    </p:extLst>
  </p:cSld>
  <p:clrMapOvr>
    <a:masterClrMapping/>
  </p:clrMapOvr>
  <p:transition spd="slow" advClick="0" advTm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to preta e branca de homem sentado&#10;&#10;Descrição gerada automaticamente">
            <a:extLst>
              <a:ext uri="{FF2B5EF4-FFF2-40B4-BE49-F238E27FC236}">
                <a16:creationId xmlns:a16="http://schemas.microsoft.com/office/drawing/2014/main" id="{B850F196-46FB-B70A-28A2-49662D447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9584" y="-2454715"/>
            <a:ext cx="13691616" cy="1974602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51D8E3-04F9-F7D1-0904-B84A1755B79A}"/>
              </a:ext>
            </a:extLst>
          </p:cNvPr>
          <p:cNvSpPr/>
          <p:nvPr/>
        </p:nvSpPr>
        <p:spPr>
          <a:xfrm>
            <a:off x="0" y="-310896"/>
            <a:ext cx="12192000" cy="7168896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692E37-B67E-9083-4EE5-2C8B46AA3365}"/>
              </a:ext>
            </a:extLst>
          </p:cNvPr>
          <p:cNvSpPr/>
          <p:nvPr/>
        </p:nvSpPr>
        <p:spPr>
          <a:xfrm>
            <a:off x="10162032" y="-310896"/>
            <a:ext cx="2029968" cy="7168896"/>
          </a:xfrm>
          <a:prstGeom prst="rect">
            <a:avLst/>
          </a:prstGeom>
          <a:solidFill>
            <a:srgbClr val="000000"/>
          </a:solidFill>
          <a:ln>
            <a:solidFill>
              <a:srgbClr val="0A09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8D1ACD-6BAA-D6AA-13F6-9265D1C70D2C}"/>
              </a:ext>
            </a:extLst>
          </p:cNvPr>
          <p:cNvSpPr txBox="1"/>
          <p:nvPr/>
        </p:nvSpPr>
        <p:spPr>
          <a:xfrm>
            <a:off x="7365432" y="658275"/>
            <a:ext cx="582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1° fase do modernismo</a:t>
            </a:r>
            <a:endParaRPr lang="pt-BR" sz="12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05B5D1-06CB-BA80-8D5B-442D4A040D8C}"/>
              </a:ext>
            </a:extLst>
          </p:cNvPr>
          <p:cNvSpPr txBox="1"/>
          <p:nvPr/>
        </p:nvSpPr>
        <p:spPr>
          <a:xfrm>
            <a:off x="7365432" y="2389778"/>
            <a:ext cx="6275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2° fase do modernismo</a:t>
            </a:r>
            <a:endParaRPr lang="pt-BR" sz="12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4587FB1-C3B1-1191-8E8B-B938A5E0636F}"/>
              </a:ext>
            </a:extLst>
          </p:cNvPr>
          <p:cNvSpPr txBox="1"/>
          <p:nvPr/>
        </p:nvSpPr>
        <p:spPr>
          <a:xfrm>
            <a:off x="7365433" y="4121281"/>
            <a:ext cx="627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3° fase do modernismo</a:t>
            </a:r>
            <a:endParaRPr lang="pt-BR" sz="12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CE122E-C3F5-4A47-297A-17A7D1CD1B8E}"/>
              </a:ext>
            </a:extLst>
          </p:cNvPr>
          <p:cNvSpPr txBox="1"/>
          <p:nvPr/>
        </p:nvSpPr>
        <p:spPr>
          <a:xfrm>
            <a:off x="0" y="58111"/>
            <a:ext cx="338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gradFill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CONTEXTO HISTÓRICO</a:t>
            </a:r>
            <a:endParaRPr lang="pt-BR" sz="1200" dirty="0"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6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deira azul em frente a água&#10;&#10;Descrição gerada automaticamente">
            <a:extLst>
              <a:ext uri="{FF2B5EF4-FFF2-40B4-BE49-F238E27FC236}">
                <a16:creationId xmlns:a16="http://schemas.microsoft.com/office/drawing/2014/main" id="{C6AB9296-A426-497D-F7A1-173195D6F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881"/>
            <a:ext cx="12192000" cy="81374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96238C0-FE91-7B35-00BF-E0A56470C4A9}"/>
              </a:ext>
            </a:extLst>
          </p:cNvPr>
          <p:cNvSpPr/>
          <p:nvPr/>
        </p:nvSpPr>
        <p:spPr>
          <a:xfrm>
            <a:off x="0" y="-310896"/>
            <a:ext cx="12192000" cy="7168896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DD24CD7-D8EC-F4AD-2A86-EAC0DA65FBB7}"/>
              </a:ext>
            </a:extLst>
          </p:cNvPr>
          <p:cNvSpPr txBox="1"/>
          <p:nvPr/>
        </p:nvSpPr>
        <p:spPr>
          <a:xfrm>
            <a:off x="-1" y="1103727"/>
            <a:ext cx="12192000" cy="43396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Rosa de </a:t>
            </a:r>
            <a:r>
              <a:rPr lang="pt-BR" sz="13800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hiroshima</a:t>
            </a:r>
            <a:endParaRPr lang="pt-BR" sz="54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0EBA157-277F-1632-8F4B-5288B43A29D2}"/>
              </a:ext>
            </a:extLst>
          </p:cNvPr>
          <p:cNvSpPr txBox="1"/>
          <p:nvPr/>
        </p:nvSpPr>
        <p:spPr>
          <a:xfrm>
            <a:off x="4405312" y="5968617"/>
            <a:ext cx="338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>
                    <a:alpha val="3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DAM.CG PRO" pitchFamily="50" charset="0"/>
              </a:rPr>
              <a:t>curiosidade</a:t>
            </a:r>
            <a:endParaRPr lang="pt-BR" sz="1200" dirty="0">
              <a:solidFill>
                <a:schemeClr val="bg1">
                  <a:alpha val="3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DAM.CG P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78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deira azul em frente a água&#10;&#10;Descrição gerada automaticamente">
            <a:extLst>
              <a:ext uri="{FF2B5EF4-FFF2-40B4-BE49-F238E27FC236}">
                <a16:creationId xmlns:a16="http://schemas.microsoft.com/office/drawing/2014/main" id="{C6AB9296-A426-497D-F7A1-173195D6F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6881"/>
            <a:ext cx="12192000" cy="81374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96238C0-FE91-7B35-00BF-E0A56470C4A9}"/>
              </a:ext>
            </a:extLst>
          </p:cNvPr>
          <p:cNvSpPr/>
          <p:nvPr/>
        </p:nvSpPr>
        <p:spPr>
          <a:xfrm>
            <a:off x="0" y="-310896"/>
            <a:ext cx="12192000" cy="7168896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FB56802-A982-B865-0B4F-09D3B3DF7EFA}"/>
              </a:ext>
            </a:extLst>
          </p:cNvPr>
          <p:cNvSpPr txBox="1"/>
          <p:nvPr/>
        </p:nvSpPr>
        <p:spPr>
          <a:xfrm>
            <a:off x="600007" y="1012543"/>
            <a:ext cx="5757691" cy="724814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1920"/>
              </a:spcAft>
            </a:pP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Mudas, telepáticas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Pensem nas meninas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Cegas inexatas</a:t>
            </a:r>
            <a:endParaRPr lang="pt-BR" sz="3200" dirty="0">
              <a:solidFill>
                <a:schemeClr val="bg1"/>
              </a:solidFill>
              <a:effectLst/>
              <a:latin typeface="Sk-Modernist Mono" panose="00000500000000000000" pitchFamily="50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1920"/>
              </a:spcAft>
            </a:pP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Pensem nas mulheres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Rotas alteradas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Pensem nas feridas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Como rosas cálidas</a:t>
            </a:r>
            <a:endParaRPr lang="pt-BR" sz="3200" dirty="0">
              <a:solidFill>
                <a:schemeClr val="bg1"/>
              </a:solidFill>
              <a:effectLst/>
              <a:latin typeface="Sk-Modernist Mono" panose="00000500000000000000" pitchFamily="50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050" dirty="0">
              <a:solidFill>
                <a:schemeClr val="bg1"/>
              </a:solidFill>
              <a:latin typeface="Sk-Modernist Mono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846A6D-09FB-6C71-EC7B-191E533455C3}"/>
              </a:ext>
            </a:extLst>
          </p:cNvPr>
          <p:cNvSpPr txBox="1"/>
          <p:nvPr/>
        </p:nvSpPr>
        <p:spPr>
          <a:xfrm>
            <a:off x="6298320" y="1012543"/>
            <a:ext cx="5293673" cy="65505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920"/>
              </a:spcAft>
            </a:pP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Mas, oh, não se esqueçam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Da rosa da rosa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Da rosa de Hiroshima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 rosa hereditária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 rosa radioativa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Estúpida e inválida</a:t>
            </a:r>
            <a:endParaRPr lang="pt-BR" sz="3200" dirty="0">
              <a:solidFill>
                <a:schemeClr val="bg1"/>
              </a:solidFill>
              <a:effectLst/>
              <a:latin typeface="Sk-Modernist Mono" panose="00000500000000000000" pitchFamily="50" charset="0"/>
              <a:ea typeface="Times New Roman" panose="02020603050405020304" pitchFamily="18" charset="0"/>
            </a:endParaRPr>
          </a:p>
          <a:p>
            <a:pPr>
              <a:spcAft>
                <a:spcPts val="1920"/>
              </a:spcAft>
            </a:pP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 rosa com </a:t>
            </a:r>
            <a:r>
              <a:rPr lang="pt-BR" sz="36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cirrose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pt-BR" sz="3200" i="1" dirty="0" err="1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anti-rosa</a:t>
            </a: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 atômica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Sem cor sem perfume</a:t>
            </a:r>
            <a:b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Sem rosa, sem nada</a:t>
            </a:r>
          </a:p>
          <a:p>
            <a:endParaRPr lang="pt-BR" sz="3200" dirty="0">
              <a:latin typeface="Sk-Modernist Mono" panose="000005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BE2DD6F-EACA-A210-4E86-6F90525C6D4A}"/>
              </a:ext>
            </a:extLst>
          </p:cNvPr>
          <p:cNvSpPr txBox="1"/>
          <p:nvPr/>
        </p:nvSpPr>
        <p:spPr>
          <a:xfrm>
            <a:off x="0" y="-170481"/>
            <a:ext cx="12192000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Rosa de </a:t>
            </a:r>
            <a:r>
              <a:rPr lang="pt-BR" sz="8000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hiroshima</a:t>
            </a:r>
            <a:endParaRPr lang="pt-BR" sz="3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19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s em uma praia&#10;&#10;Descrição gerada automaticamente">
            <a:extLst>
              <a:ext uri="{FF2B5EF4-FFF2-40B4-BE49-F238E27FC236}">
                <a16:creationId xmlns:a16="http://schemas.microsoft.com/office/drawing/2014/main" id="{54496A1D-C698-25F2-374E-9F3B4AA15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924"/>
            <a:ext cx="12192000" cy="812984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8D24E09-2F25-ABCA-5058-3FA342FEC094}"/>
              </a:ext>
            </a:extLst>
          </p:cNvPr>
          <p:cNvSpPr/>
          <p:nvPr/>
        </p:nvSpPr>
        <p:spPr>
          <a:xfrm>
            <a:off x="0" y="-310896"/>
            <a:ext cx="12192000" cy="7168896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CCA5AE-3979-F2FE-A84F-4134400425F6}"/>
              </a:ext>
            </a:extLst>
          </p:cNvPr>
          <p:cNvSpPr txBox="1"/>
          <p:nvPr/>
        </p:nvSpPr>
        <p:spPr>
          <a:xfrm>
            <a:off x="1209608" y="1015436"/>
            <a:ext cx="4886392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spcAft>
                <a:spcPts val="1920"/>
              </a:spcAft>
            </a:pP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Meu Deus, eu quero a mulher que passa.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Seu dorso frio é um campo de lírios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Tem sete cores nos seus cabelos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Sete esperanças na boca fresca!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Oh! como és linda, mulher que passas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Que me sacias e suplicias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Dentro das noites, dentro dos dias!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Teus sentimentos são poesia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Teus sofrimentos, melancolia.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Teus pelos leves são relva boa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Fresca e macia.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Teus belos braços são cisnes mansos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Longe das vozes da ventania.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Meu Deus, eu quero a mulher que passa!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Como te adoro, mulher que passas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Que vens e passas, que me sacias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Dentro das noites, dentro dos dias!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Por que me faltas, se te procuro?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Por que me odeias quando te juro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Que te perdia se me encontravas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E me encontrava se te perdias?</a:t>
            </a:r>
            <a:endParaRPr lang="en-US" sz="8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30B3B1-20D7-51F8-D69A-E3F08149895B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A mulher que passa</a:t>
            </a:r>
            <a:endParaRPr lang="pt-BR" sz="32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48C925-7BD2-B507-7983-50907E498FE6}"/>
              </a:ext>
            </a:extLst>
          </p:cNvPr>
          <p:cNvSpPr txBox="1"/>
          <p:nvPr/>
        </p:nvSpPr>
        <p:spPr>
          <a:xfrm>
            <a:off x="6096000" y="1020417"/>
            <a:ext cx="4886394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Por que não voltas, mulher que passas?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Por que não enches a minha vida?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Por que não voltas, mulher querida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Sempre perdida, nunca encontrada?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Por que não voltas à minha vida?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Para o que sofro não ser desgraça?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Meu Deus, eu quero a mulher que passa!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Eu quero-a agora, sem mais demora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A minha amada mulher que passa!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No santo nome do teu martírio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Do teu martírio que nunca cessa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Meu Deus, eu quero, quero depressa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A minha amada mulher que passa!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Que fica e passa, que pacifica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Que é tanto pura como devassa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Que boia leve como a cortiça</a:t>
            </a:r>
            <a:b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</a:br>
            <a:r>
              <a:rPr lang="pt-BR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Open Sans" panose="020B0606030504020204" pitchFamily="34" charset="0"/>
              </a:rPr>
              <a:t>E tem raízes como a fumaça.</a:t>
            </a:r>
            <a:endParaRPr lang="pt-B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55234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esenho de uma montanha&#10;&#10;Descrição gerada automaticamente com confiança média">
            <a:extLst>
              <a:ext uri="{FF2B5EF4-FFF2-40B4-BE49-F238E27FC236}">
                <a16:creationId xmlns:a16="http://schemas.microsoft.com/office/drawing/2014/main" id="{6907AF67-09C2-30DD-0700-1CB27A6DD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8611"/>
            <a:ext cx="12192000" cy="807522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8D24E09-2F25-ABCA-5058-3FA342FEC094}"/>
              </a:ext>
            </a:extLst>
          </p:cNvPr>
          <p:cNvSpPr/>
          <p:nvPr/>
        </p:nvSpPr>
        <p:spPr>
          <a:xfrm>
            <a:off x="0" y="-310896"/>
            <a:ext cx="12192000" cy="7168896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CCA5AE-3979-F2FE-A84F-4134400425F6}"/>
              </a:ext>
            </a:extLst>
          </p:cNvPr>
          <p:cNvSpPr txBox="1"/>
          <p:nvPr/>
        </p:nvSpPr>
        <p:spPr>
          <a:xfrm>
            <a:off x="1209608" y="1015436"/>
            <a:ext cx="4886392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Eu sei que vou te amar</a:t>
            </a:r>
            <a:b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Por toda a minha vida eu vou te amar</a:t>
            </a:r>
            <a:b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Em cada despedida eu vou te amar</a:t>
            </a:r>
            <a:b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Desesperadamente</a:t>
            </a:r>
            <a:b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Eu sei que vou te amar</a:t>
            </a:r>
            <a:b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E cada verso meu será pra te dizer</a:t>
            </a:r>
            <a:b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Que eu sei que vou te amar</a:t>
            </a:r>
            <a:b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Por toda a minha vida</a:t>
            </a:r>
            <a:endParaRPr lang="pt-BR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30B3B1-20D7-51F8-D69A-E3F08149895B}"/>
              </a:ext>
            </a:extLst>
          </p:cNvPr>
          <p:cNvSpPr txBox="1"/>
          <p:nvPr/>
        </p:nvSpPr>
        <p:spPr>
          <a:xfrm>
            <a:off x="0" y="-500"/>
            <a:ext cx="12192000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Eu sei que vou te amar</a:t>
            </a:r>
            <a:endParaRPr lang="pt-BR" sz="28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A82898-C3FD-3FA1-41DD-9251B9B89BE0}"/>
              </a:ext>
            </a:extLst>
          </p:cNvPr>
          <p:cNvSpPr txBox="1"/>
          <p:nvPr/>
        </p:nvSpPr>
        <p:spPr>
          <a:xfrm>
            <a:off x="6136330" y="1015436"/>
            <a:ext cx="4886392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Eu Sei que vou chorar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 cada ausência tua eu vou chorar,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Mas cada volta tua há de apagar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O que essa ausência tua me causou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Eu sei que vou sofrer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 eterna </a:t>
            </a:r>
            <a:r>
              <a:rPr lang="pt-BR" sz="28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desventura</a:t>
            </a: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 de viver a espera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De viver ao lado teu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Por Toda a minha vida</a:t>
            </a:r>
            <a:endParaRPr lang="pt-BR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90545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editada de uma montanha&#10;&#10;Descrição gerada automaticamente">
            <a:extLst>
              <a:ext uri="{FF2B5EF4-FFF2-40B4-BE49-F238E27FC236}">
                <a16:creationId xmlns:a16="http://schemas.microsoft.com/office/drawing/2014/main" id="{35BF13D2-78C9-8E32-4926-D13516282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0918" y="1"/>
            <a:ext cx="14293836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8D24E09-2F25-ABCA-5058-3FA342FEC094}"/>
              </a:ext>
            </a:extLst>
          </p:cNvPr>
          <p:cNvSpPr/>
          <p:nvPr/>
        </p:nvSpPr>
        <p:spPr>
          <a:xfrm>
            <a:off x="0" y="-310896"/>
            <a:ext cx="12192000" cy="7168896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CCA5AE-3979-F2FE-A84F-4134400425F6}"/>
              </a:ext>
            </a:extLst>
          </p:cNvPr>
          <p:cNvSpPr txBox="1"/>
          <p:nvPr/>
        </p:nvSpPr>
        <p:spPr>
          <a:xfrm>
            <a:off x="1209608" y="1015436"/>
            <a:ext cx="4886392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 brincar, amor? vamos jogar peteca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 atrapalhar os outros, amor, vamos sair correndo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 subir no elevador, vamos sofrer calmamente e sem precipitação?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 sofrer, amor? males da alma, perigos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Dores de má fama íntimas como as chagas de Cristo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Vamos, amor? vamos tomar porre de absinto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 tomar porre de coisa bem esquisita, vamos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Fingir que hoje é domingo, vamos ver</a:t>
            </a:r>
            <a:endParaRPr lang="pt-B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30B3B1-20D7-51F8-D69A-E3F08149895B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amor</a:t>
            </a:r>
            <a:endParaRPr lang="pt-BR" sz="3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A82898-C3FD-3FA1-41DD-9251B9B89BE0}"/>
              </a:ext>
            </a:extLst>
          </p:cNvPr>
          <p:cNvSpPr txBox="1"/>
          <p:nvPr/>
        </p:nvSpPr>
        <p:spPr>
          <a:xfrm>
            <a:off x="6136330" y="1015436"/>
            <a:ext cx="4886392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O afogado na praia, vamos correr atrás do batalhão?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Vamos, amor, tomar </a:t>
            </a:r>
            <a:r>
              <a:rPr lang="pt-BR" sz="20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thé</a:t>
            </a: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na </a:t>
            </a:r>
            <a:r>
              <a:rPr lang="pt-BR" sz="20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Cavé</a:t>
            </a: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com madame de </a:t>
            </a:r>
            <a:r>
              <a:rPr lang="pt-BR" sz="20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Sevignée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 roubar laranja, falar nome, vamos inventar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 criar beijo novo, carinho novo, vamos visitar N. S. do Parto?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Vamos, amor? vamos nos persuadir imensamente dos acontecimentos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 fazer neném dormir, botar ele no urinol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Vamos, amor?</a:t>
            </a:r>
            <a:b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Porque </a:t>
            </a:r>
            <a:r>
              <a:rPr lang="pt-BR" sz="2000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excessoivamente</a:t>
            </a:r>
            <a:r>
              <a:rPr lang="pt-BR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grave é a Vida.</a:t>
            </a:r>
            <a:endParaRPr lang="pt-BR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54387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Mar com montanhas ao fundo&#10;&#10;Descrição gerada automaticamente">
            <a:extLst>
              <a:ext uri="{FF2B5EF4-FFF2-40B4-BE49-F238E27FC236}">
                <a16:creationId xmlns:a16="http://schemas.microsoft.com/office/drawing/2014/main" id="{BF3F1AEC-F2F7-4BFA-9322-ECBD17929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647" y="-310896"/>
            <a:ext cx="14017395" cy="716889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8D24E09-2F25-ABCA-5058-3FA342FEC094}"/>
              </a:ext>
            </a:extLst>
          </p:cNvPr>
          <p:cNvSpPr/>
          <p:nvPr/>
        </p:nvSpPr>
        <p:spPr>
          <a:xfrm>
            <a:off x="0" y="-310896"/>
            <a:ext cx="12192000" cy="7168896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CCA5AE-3979-F2FE-A84F-4134400425F6}"/>
              </a:ext>
            </a:extLst>
          </p:cNvPr>
          <p:cNvSpPr txBox="1"/>
          <p:nvPr/>
        </p:nvSpPr>
        <p:spPr>
          <a:xfrm>
            <a:off x="1209608" y="1015436"/>
            <a:ext cx="4886392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1920"/>
              </a:spcAft>
            </a:pP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Amo-te tanto, meu amor, não cante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O humano coração com mais verdade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Amo-te como amigo e como amante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Numa sempre diversa realidade</a:t>
            </a:r>
            <a:endParaRPr lang="pt-BR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Times New Roman" panose="02020603050405020304" pitchFamily="18" charset="0"/>
            </a:endParaRPr>
          </a:p>
          <a:p>
            <a:pPr>
              <a:spcAft>
                <a:spcPts val="1920"/>
              </a:spcAft>
            </a:pP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Amo-te afim, de um calmo amor prestante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E te amo além, presente na saudade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Amo-te, enfim, com grande liberdade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Dentro da eternidade e a cada instante</a:t>
            </a:r>
            <a:endParaRPr lang="pt-BR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30B3B1-20D7-51F8-D69A-E3F08149895B}"/>
              </a:ext>
            </a:extLst>
          </p:cNvPr>
          <p:cNvSpPr txBox="1"/>
          <p:nvPr/>
        </p:nvSpPr>
        <p:spPr>
          <a:xfrm>
            <a:off x="0" y="-227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Soneto</a:t>
            </a:r>
            <a:r>
              <a:rPr lang="pt-BR" sz="60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DAM.CG PRO" pitchFamily="50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do amor total</a:t>
            </a:r>
            <a:endParaRPr lang="pt-BR" sz="24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A82898-C3FD-3FA1-41DD-9251B9B89BE0}"/>
              </a:ext>
            </a:extLst>
          </p:cNvPr>
          <p:cNvSpPr txBox="1"/>
          <p:nvPr/>
        </p:nvSpPr>
        <p:spPr>
          <a:xfrm>
            <a:off x="6136330" y="1015436"/>
            <a:ext cx="4886392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1920"/>
              </a:spcAft>
            </a:pP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Amo-te como um bicho, simplesmente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De um amor sem mistério e sem virtude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Com um desejo maciço e permanente</a:t>
            </a:r>
            <a:endParaRPr lang="pt-BR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Times New Roman" panose="02020603050405020304" pitchFamily="18" charset="0"/>
            </a:endParaRPr>
          </a:p>
          <a:p>
            <a:pPr>
              <a:spcAft>
                <a:spcPts val="1920"/>
              </a:spcAft>
            </a:pP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E de te amar assim, muito e amiúde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É que um dia em teu corpo, de repente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  <a:cs typeface="Arial" panose="020B0604020202020204" pitchFamily="34" charset="0"/>
              </a:rPr>
              <a:t>Hei de morrer de amar mais do que pude</a:t>
            </a:r>
            <a:endParaRPr lang="pt-BR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67581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ista aérea de uma cidade com água e montanha ao fundo&#10;&#10;Descrição gerada automaticamente">
            <a:extLst>
              <a:ext uri="{FF2B5EF4-FFF2-40B4-BE49-F238E27FC236}">
                <a16:creationId xmlns:a16="http://schemas.microsoft.com/office/drawing/2014/main" id="{D5017C21-29D0-B4FA-A4A9-C9FEDEC32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359" y="-310896"/>
            <a:ext cx="12334359" cy="739444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8D24E09-2F25-ABCA-5058-3FA342FEC094}"/>
              </a:ext>
            </a:extLst>
          </p:cNvPr>
          <p:cNvSpPr/>
          <p:nvPr/>
        </p:nvSpPr>
        <p:spPr>
          <a:xfrm>
            <a:off x="0" y="-310896"/>
            <a:ext cx="12192000" cy="7168896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CCA5AE-3979-F2FE-A84F-4134400425F6}"/>
              </a:ext>
            </a:extLst>
          </p:cNvPr>
          <p:cNvSpPr txBox="1"/>
          <p:nvPr/>
        </p:nvSpPr>
        <p:spPr>
          <a:xfrm>
            <a:off x="1209608" y="1015436"/>
            <a:ext cx="4886392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De tudo, ao meu amor serei atento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Antes, e com tal zelo, e sempre, e tanto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Que mesmo em face do maior encanto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Dele se encante mais meu pensamento</a:t>
            </a:r>
            <a:endParaRPr lang="pt-BR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Quero vivê-lo em cada vão momento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E em seu louvor hei de espalhar meu canto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E rir meu riso e derramar meu pranto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Ao seu pesar ou seu contentamento</a:t>
            </a:r>
            <a:endParaRPr lang="pt-BR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30B3B1-20D7-51F8-D69A-E3F08149895B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Soneto de fidelidade</a:t>
            </a:r>
            <a:endParaRPr lang="pt-BR" sz="32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A82898-C3FD-3FA1-41DD-9251B9B89BE0}"/>
              </a:ext>
            </a:extLst>
          </p:cNvPr>
          <p:cNvSpPr txBox="1"/>
          <p:nvPr/>
        </p:nvSpPr>
        <p:spPr>
          <a:xfrm>
            <a:off x="6136330" y="1015436"/>
            <a:ext cx="4886392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E assim quando mais tarde me procure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Quem sabe a morte, angústia de quem vive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Quem sabe a solidão, fim de quem ama</a:t>
            </a:r>
            <a:endParaRPr lang="pt-BR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Eu possa lhe dizer do amor (que tive):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Que não seja imortal, posto que é chama</a:t>
            </a:r>
            <a:b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</a:br>
            <a:r>
              <a:rPr lang="pt-BR" sz="22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k-Modernist Mono" panose="00000500000000000000" pitchFamily="50" charset="0"/>
                <a:ea typeface="Times New Roman" panose="02020603050405020304" pitchFamily="18" charset="0"/>
              </a:rPr>
              <a:t>Mas que seja infinito enquanto dure</a:t>
            </a:r>
            <a:endParaRPr lang="pt-BR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91298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Vista de uma cidade com água e montanha ao fundo&#10;&#10;Descrição gerada automaticamente">
            <a:extLst>
              <a:ext uri="{FF2B5EF4-FFF2-40B4-BE49-F238E27FC236}">
                <a16:creationId xmlns:a16="http://schemas.microsoft.com/office/drawing/2014/main" id="{67E91630-41AB-8EF2-A416-C03ECBF42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8D24E09-2F25-ABCA-5058-3FA342FEC094}"/>
              </a:ext>
            </a:extLst>
          </p:cNvPr>
          <p:cNvSpPr/>
          <p:nvPr/>
        </p:nvSpPr>
        <p:spPr>
          <a:xfrm>
            <a:off x="0" y="-310896"/>
            <a:ext cx="12192000" cy="7168896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CCA5AE-3979-F2FE-A84F-4134400425F6}"/>
              </a:ext>
            </a:extLst>
          </p:cNvPr>
          <p:cNvSpPr txBox="1"/>
          <p:nvPr/>
        </p:nvSpPr>
        <p:spPr>
          <a:xfrm>
            <a:off x="1209608" y="1015436"/>
            <a:ext cx="4886392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</a:pP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Brancas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Azuis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Amarelas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E pretas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Brincam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Na luz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As belas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Borboletas</a:t>
            </a:r>
            <a:endParaRPr lang="pt-BR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30B3B1-20D7-51F8-D69A-E3F08149895B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As borboletas</a:t>
            </a:r>
            <a:endParaRPr lang="pt-BR" sz="32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A82898-C3FD-3FA1-41DD-9251B9B89BE0}"/>
              </a:ext>
            </a:extLst>
          </p:cNvPr>
          <p:cNvSpPr txBox="1"/>
          <p:nvPr/>
        </p:nvSpPr>
        <p:spPr>
          <a:xfrm>
            <a:off x="6136330" y="1015436"/>
            <a:ext cx="4886392" cy="58425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Borboletas brancas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São alegres e francas.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Borboletas azuis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Gostam muito de luz.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As amarelinhas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São tão bonitinhas!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E as pretas, então...</a:t>
            </a:r>
            <a:b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</a:br>
            <a:r>
              <a:rPr lang="pt-BR" sz="2800" i="1" dirty="0">
                <a:solidFill>
                  <a:schemeClr val="bg1"/>
                </a:solidFill>
                <a:effectLst/>
                <a:latin typeface="Sk-Modernist Mono" panose="00000500000000000000" pitchFamily="50" charset="0"/>
                <a:ea typeface="Calibri" panose="020F0502020204030204" pitchFamily="34" charset="0"/>
                <a:cs typeface="Open Sans" panose="020B0606030504020204" pitchFamily="34" charset="0"/>
              </a:rPr>
              <a:t>Oh, que escuridão!</a:t>
            </a:r>
            <a:endParaRPr lang="pt-BR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k-Modernist Mono" panose="00000500000000000000" pitchFamily="50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597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Vista de uma cidade com água e montanha ao fundo&#10;&#10;Descrição gerada automaticamente">
            <a:extLst>
              <a:ext uri="{FF2B5EF4-FFF2-40B4-BE49-F238E27FC236}">
                <a16:creationId xmlns:a16="http://schemas.microsoft.com/office/drawing/2014/main" id="{162C61D3-E929-B37B-57F8-B1AFF998D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7418"/>
            <a:ext cx="12192000" cy="812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FCB95A4-CD7E-7283-7209-B2FD44BEAE21}"/>
              </a:ext>
            </a:extLst>
          </p:cNvPr>
          <p:cNvSpPr/>
          <p:nvPr/>
        </p:nvSpPr>
        <p:spPr>
          <a:xfrm>
            <a:off x="-266700" y="-393700"/>
            <a:ext cx="12651581" cy="73742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5DE3761-91E9-CFA0-CB38-BEC273426B3B}"/>
              </a:ext>
            </a:extLst>
          </p:cNvPr>
          <p:cNvSpPr/>
          <p:nvPr/>
        </p:nvSpPr>
        <p:spPr>
          <a:xfrm>
            <a:off x="0" y="3496776"/>
            <a:ext cx="12192000" cy="54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3E2B19B-44ED-7C55-DA3B-9C30025447D9}"/>
              </a:ext>
            </a:extLst>
          </p:cNvPr>
          <p:cNvSpPr/>
          <p:nvPr/>
        </p:nvSpPr>
        <p:spPr>
          <a:xfrm>
            <a:off x="1149011" y="3251058"/>
            <a:ext cx="596900" cy="59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30CDF691-E2DA-0127-DF53-43A3DA51B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61" y="1370904"/>
            <a:ext cx="1828800" cy="182880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32565EE8-5FD1-429F-45AA-112819596552}"/>
              </a:ext>
            </a:extLst>
          </p:cNvPr>
          <p:cNvSpPr txBox="1"/>
          <p:nvPr/>
        </p:nvSpPr>
        <p:spPr>
          <a:xfrm>
            <a:off x="0" y="4249714"/>
            <a:ext cx="30245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1939</a:t>
            </a:r>
            <a:endParaRPr lang="pt-BR" dirty="0">
              <a:solidFill>
                <a:schemeClr val="bg1"/>
              </a:solidFill>
              <a:latin typeface="LEMON MILK Bold" panose="000008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774297F-9D32-98FA-2835-C2DF4F1B71BF}"/>
              </a:ext>
            </a:extLst>
          </p:cNvPr>
          <p:cNvSpPr txBox="1"/>
          <p:nvPr/>
        </p:nvSpPr>
        <p:spPr>
          <a:xfrm>
            <a:off x="87143" y="3979397"/>
            <a:ext cx="2850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LEMON MILK Bold" panose="00000800000000000000" pitchFamily="50" charset="0"/>
              </a:rPr>
              <a:t>19 de outubro de</a:t>
            </a: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181C0B17-1044-D177-328E-ADE5B0054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8729" y="4018507"/>
            <a:ext cx="1976438" cy="1976438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13983F95-E30A-E1C4-AE29-69CF6247EA23}"/>
              </a:ext>
            </a:extLst>
          </p:cNvPr>
          <p:cNvSpPr txBox="1"/>
          <p:nvPr/>
        </p:nvSpPr>
        <p:spPr>
          <a:xfrm>
            <a:off x="3338049" y="1734655"/>
            <a:ext cx="1324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pt-BR" dirty="0">
              <a:solidFill>
                <a:schemeClr val="bg1"/>
              </a:solidFill>
              <a:latin typeface="LEMON MILK Bold" panose="000008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527F598-E667-C474-7CBC-BCA94FDA3789}"/>
              </a:ext>
            </a:extLst>
          </p:cNvPr>
          <p:cNvSpPr txBox="1"/>
          <p:nvPr/>
        </p:nvSpPr>
        <p:spPr>
          <a:xfrm>
            <a:off x="4188583" y="2396856"/>
            <a:ext cx="152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LEMON MILK Bold" panose="00000800000000000000" pitchFamily="50" charset="0"/>
              </a:rPr>
              <a:t>anos</a:t>
            </a:r>
            <a:endParaRPr lang="pt-BR" sz="28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D6CABAC-E79F-5631-CCB3-68394581B586}"/>
              </a:ext>
            </a:extLst>
          </p:cNvPr>
          <p:cNvSpPr/>
          <p:nvPr/>
        </p:nvSpPr>
        <p:spPr>
          <a:xfrm>
            <a:off x="4292455" y="3215093"/>
            <a:ext cx="596900" cy="59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BCE78E6-D9A3-B88D-1B6D-727B97CC1CA3}"/>
              </a:ext>
            </a:extLst>
          </p:cNvPr>
          <p:cNvSpPr/>
          <p:nvPr/>
        </p:nvSpPr>
        <p:spPr>
          <a:xfrm>
            <a:off x="7473462" y="3238358"/>
            <a:ext cx="596900" cy="59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Gráfico 40">
            <a:extLst>
              <a:ext uri="{FF2B5EF4-FFF2-40B4-BE49-F238E27FC236}">
                <a16:creationId xmlns:a16="http://schemas.microsoft.com/office/drawing/2014/main" id="{17C615E2-DD4D-FC2E-4739-684077312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588063">
            <a:off x="6968446" y="146301"/>
            <a:ext cx="1138291" cy="3043625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361B3314-F512-D767-F7E1-A7E07E580BDB}"/>
              </a:ext>
            </a:extLst>
          </p:cNvPr>
          <p:cNvSpPr txBox="1"/>
          <p:nvPr/>
        </p:nvSpPr>
        <p:spPr>
          <a:xfrm>
            <a:off x="6494711" y="4041211"/>
            <a:ext cx="14840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endParaRPr lang="pt-BR" dirty="0">
              <a:solidFill>
                <a:schemeClr val="bg1"/>
              </a:solidFill>
              <a:latin typeface="LEMON MILK Bold" panose="000008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52E7C6E-832F-20F1-B401-655EF70C5957}"/>
              </a:ext>
            </a:extLst>
          </p:cNvPr>
          <p:cNvSpPr txBox="1"/>
          <p:nvPr/>
        </p:nvSpPr>
        <p:spPr>
          <a:xfrm>
            <a:off x="7721622" y="4680602"/>
            <a:ext cx="151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LEMON MILK Bold" panose="00000800000000000000" pitchFamily="50" charset="0"/>
              </a:rPr>
              <a:t>anos</a:t>
            </a:r>
            <a:endParaRPr lang="pt-BR" sz="28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BA12D0A3-F7DE-3EBC-F0D8-78748C1B5722}"/>
              </a:ext>
            </a:extLst>
          </p:cNvPr>
          <p:cNvSpPr/>
          <p:nvPr/>
        </p:nvSpPr>
        <p:spPr>
          <a:xfrm>
            <a:off x="10486907" y="3225728"/>
            <a:ext cx="596900" cy="59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76925545-F87D-7034-BE8F-FA998FC3430A}"/>
              </a:ext>
            </a:extLst>
          </p:cNvPr>
          <p:cNvSpPr txBox="1"/>
          <p:nvPr/>
        </p:nvSpPr>
        <p:spPr>
          <a:xfrm>
            <a:off x="9265811" y="1373433"/>
            <a:ext cx="15195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16</a:t>
            </a:r>
            <a:endParaRPr lang="pt-BR" dirty="0">
              <a:solidFill>
                <a:schemeClr val="bg1"/>
              </a:solidFill>
              <a:latin typeface="LEMON MILK Bold" panose="000008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B3DE539-5CB5-7FFA-0AB4-F63DBB81F041}"/>
              </a:ext>
            </a:extLst>
          </p:cNvPr>
          <p:cNvSpPr txBox="1"/>
          <p:nvPr/>
        </p:nvSpPr>
        <p:spPr>
          <a:xfrm>
            <a:off x="10455220" y="2010169"/>
            <a:ext cx="1519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LEMON MILK Bold" panose="00000800000000000000" pitchFamily="50" charset="0"/>
              </a:rPr>
              <a:t>anos</a:t>
            </a:r>
            <a:endParaRPr lang="pt-BR" sz="28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482B70A7-F888-402F-A255-22A36E303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2467" y="3429000"/>
            <a:ext cx="2670972" cy="267097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0CBCE0-705A-38EC-187C-58940A4406C2}"/>
              </a:ext>
            </a:extLst>
          </p:cNvPr>
          <p:cNvSpPr txBox="1"/>
          <p:nvPr/>
        </p:nvSpPr>
        <p:spPr>
          <a:xfrm>
            <a:off x="0" y="62084"/>
            <a:ext cx="338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LEMON MILK Bold" panose="00000800000000000000" pitchFamily="50" charset="0"/>
              </a:rPr>
              <a:t>Biografia</a:t>
            </a:r>
            <a:endParaRPr lang="pt-BR" sz="12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3872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Vista de uma cidade com água e montanha ao fundo&#10;&#10;Descrição gerada automaticamente">
            <a:extLst>
              <a:ext uri="{FF2B5EF4-FFF2-40B4-BE49-F238E27FC236}">
                <a16:creationId xmlns:a16="http://schemas.microsoft.com/office/drawing/2014/main" id="{D6212C43-E0CF-3B95-0457-9E4D74E32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7418"/>
            <a:ext cx="12192000" cy="812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FCB95A4-CD7E-7283-7209-B2FD44BEAE21}"/>
              </a:ext>
            </a:extLst>
          </p:cNvPr>
          <p:cNvSpPr/>
          <p:nvPr/>
        </p:nvSpPr>
        <p:spPr>
          <a:xfrm>
            <a:off x="0" y="-393700"/>
            <a:ext cx="12192000" cy="7374282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9E1AA9-5824-73B9-615E-B69CFC063C88}"/>
              </a:ext>
            </a:extLst>
          </p:cNvPr>
          <p:cNvSpPr/>
          <p:nvPr/>
        </p:nvSpPr>
        <p:spPr>
          <a:xfrm>
            <a:off x="0" y="3496776"/>
            <a:ext cx="12192000" cy="54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5091209-077D-4EDF-25C7-66348FB6F2E4}"/>
              </a:ext>
            </a:extLst>
          </p:cNvPr>
          <p:cNvSpPr/>
          <p:nvPr/>
        </p:nvSpPr>
        <p:spPr>
          <a:xfrm>
            <a:off x="1149011" y="3251058"/>
            <a:ext cx="596900" cy="59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A90AA83B-71B6-4850-4633-118D3E2DF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61" y="1370904"/>
            <a:ext cx="1828800" cy="18288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553D47D-D96D-1343-0215-07228B3DA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8729" y="4018507"/>
            <a:ext cx="1976438" cy="1976438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56886EB4-71F2-03FC-87DE-526E11DBE4AA}"/>
              </a:ext>
            </a:extLst>
          </p:cNvPr>
          <p:cNvSpPr/>
          <p:nvPr/>
        </p:nvSpPr>
        <p:spPr>
          <a:xfrm>
            <a:off x="4292455" y="3215093"/>
            <a:ext cx="596900" cy="59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FA53A17-3E46-8C81-BD41-4156FF32B9B4}"/>
              </a:ext>
            </a:extLst>
          </p:cNvPr>
          <p:cNvSpPr/>
          <p:nvPr/>
        </p:nvSpPr>
        <p:spPr>
          <a:xfrm>
            <a:off x="7473462" y="3238358"/>
            <a:ext cx="596900" cy="59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754632B8-0D7C-9334-F8D9-F46FF4971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588063">
            <a:off x="6968446" y="146301"/>
            <a:ext cx="1138291" cy="3043625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45990E64-6826-DEF2-30AD-61F85436C0FD}"/>
              </a:ext>
            </a:extLst>
          </p:cNvPr>
          <p:cNvSpPr/>
          <p:nvPr/>
        </p:nvSpPr>
        <p:spPr>
          <a:xfrm>
            <a:off x="10486907" y="3225728"/>
            <a:ext cx="596900" cy="59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Gráfico 37">
            <a:extLst>
              <a:ext uri="{FF2B5EF4-FFF2-40B4-BE49-F238E27FC236}">
                <a16:creationId xmlns:a16="http://schemas.microsoft.com/office/drawing/2014/main" id="{08D4DBF5-B6D4-A16E-2E6F-9CDD91665B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2467" y="3429000"/>
            <a:ext cx="2670972" cy="267097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3976F3-49DB-FF0D-6034-11B89B5E22BD}"/>
              </a:ext>
            </a:extLst>
          </p:cNvPr>
          <p:cNvSpPr txBox="1"/>
          <p:nvPr/>
        </p:nvSpPr>
        <p:spPr>
          <a:xfrm>
            <a:off x="0" y="4249714"/>
            <a:ext cx="30245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1939</a:t>
            </a:r>
            <a:endParaRPr lang="pt-BR" dirty="0">
              <a:solidFill>
                <a:schemeClr val="bg1"/>
              </a:solidFill>
              <a:latin typeface="LEMON MILK Bold" panose="000008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A773BBB-BCE1-A3E1-4B37-C4A21B1F96E6}"/>
              </a:ext>
            </a:extLst>
          </p:cNvPr>
          <p:cNvSpPr txBox="1"/>
          <p:nvPr/>
        </p:nvSpPr>
        <p:spPr>
          <a:xfrm>
            <a:off x="87143" y="3979397"/>
            <a:ext cx="2850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LEMON MILK Bold" panose="00000800000000000000" pitchFamily="50" charset="0"/>
              </a:rPr>
              <a:t>19 de outubro 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B0D26A-8498-EEA8-E9FC-119ADE3C7D15}"/>
              </a:ext>
            </a:extLst>
          </p:cNvPr>
          <p:cNvSpPr txBox="1"/>
          <p:nvPr/>
        </p:nvSpPr>
        <p:spPr>
          <a:xfrm>
            <a:off x="3338049" y="1734655"/>
            <a:ext cx="1324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pt-BR" dirty="0">
              <a:solidFill>
                <a:schemeClr val="bg1"/>
              </a:solidFill>
              <a:latin typeface="LEMON MILK Bold" panose="000008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A8F793-F694-7696-0878-249EE443C013}"/>
              </a:ext>
            </a:extLst>
          </p:cNvPr>
          <p:cNvSpPr txBox="1"/>
          <p:nvPr/>
        </p:nvSpPr>
        <p:spPr>
          <a:xfrm>
            <a:off x="4188583" y="2396856"/>
            <a:ext cx="152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LEMON MILK Bold" panose="00000800000000000000" pitchFamily="50" charset="0"/>
              </a:rPr>
              <a:t>anos</a:t>
            </a:r>
            <a:endParaRPr lang="pt-BR" sz="28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109DEBF-3903-9D35-A524-02ADFEBB1615}"/>
              </a:ext>
            </a:extLst>
          </p:cNvPr>
          <p:cNvSpPr txBox="1"/>
          <p:nvPr/>
        </p:nvSpPr>
        <p:spPr>
          <a:xfrm>
            <a:off x="6494711" y="4041211"/>
            <a:ext cx="14840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endParaRPr lang="pt-BR" dirty="0">
              <a:solidFill>
                <a:schemeClr val="bg1"/>
              </a:solidFill>
              <a:latin typeface="LEMON MILK Bold" panose="000008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626F73C-255D-3869-7AC2-9F1F75ABDC95}"/>
              </a:ext>
            </a:extLst>
          </p:cNvPr>
          <p:cNvSpPr txBox="1"/>
          <p:nvPr/>
        </p:nvSpPr>
        <p:spPr>
          <a:xfrm>
            <a:off x="7721622" y="4680602"/>
            <a:ext cx="151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LEMON MILK Bold" panose="00000800000000000000" pitchFamily="50" charset="0"/>
              </a:rPr>
              <a:t>anos</a:t>
            </a:r>
            <a:endParaRPr lang="pt-BR" sz="28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62C436A-2AB0-A527-1542-C273EF17CE83}"/>
              </a:ext>
            </a:extLst>
          </p:cNvPr>
          <p:cNvSpPr txBox="1"/>
          <p:nvPr/>
        </p:nvSpPr>
        <p:spPr>
          <a:xfrm>
            <a:off x="9265811" y="1373433"/>
            <a:ext cx="15195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16</a:t>
            </a:r>
            <a:endParaRPr lang="pt-BR" dirty="0">
              <a:solidFill>
                <a:schemeClr val="bg1"/>
              </a:solidFill>
              <a:latin typeface="LEMON MILK Bold" panose="000008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8849B79-4FD7-7435-0120-8E0460D8144B}"/>
              </a:ext>
            </a:extLst>
          </p:cNvPr>
          <p:cNvSpPr txBox="1"/>
          <p:nvPr/>
        </p:nvSpPr>
        <p:spPr>
          <a:xfrm>
            <a:off x="10455220" y="2010169"/>
            <a:ext cx="1519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LEMON MILK Bold" panose="00000800000000000000" pitchFamily="50" charset="0"/>
              </a:rPr>
              <a:t>anos</a:t>
            </a:r>
            <a:endParaRPr lang="pt-BR" sz="28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9E1B76-7717-3012-885F-B1BC274C2055}"/>
              </a:ext>
            </a:extLst>
          </p:cNvPr>
          <p:cNvSpPr txBox="1"/>
          <p:nvPr/>
        </p:nvSpPr>
        <p:spPr>
          <a:xfrm>
            <a:off x="0" y="62084"/>
            <a:ext cx="338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LEMON MILK Bold" panose="00000800000000000000" pitchFamily="50" charset="0"/>
              </a:rPr>
              <a:t>Biografia</a:t>
            </a:r>
            <a:endParaRPr lang="pt-BR" sz="12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76D55A92-A083-C25C-D8E5-2EB52E5D7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2522356" y="-405316"/>
            <a:ext cx="10241144" cy="72633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B97E44-A4D9-3251-EF67-A4172767E628}"/>
              </a:ext>
            </a:extLst>
          </p:cNvPr>
          <p:cNvSpPr txBox="1"/>
          <p:nvPr/>
        </p:nvSpPr>
        <p:spPr>
          <a:xfrm>
            <a:off x="-209550" y="516501"/>
            <a:ext cx="8267700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800" dirty="0">
                <a:latin typeface="Antheme" pitchFamily="2" charset="0"/>
              </a:rPr>
              <a:t>“</a:t>
            </a:r>
            <a:r>
              <a:rPr lang="en-US" sz="18800" dirty="0" err="1">
                <a:latin typeface="Anthem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Poetinha</a:t>
            </a:r>
            <a:r>
              <a:rPr lang="en-US" sz="18800" dirty="0">
                <a:latin typeface="Antheme" pitchFamily="2" charset="0"/>
              </a:rPr>
              <a:t>”</a:t>
            </a:r>
            <a:endParaRPr lang="en-US" sz="5400" dirty="0">
              <a:latin typeface="Antheme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60F154-0049-D08A-CC50-0A202B485C50}"/>
              </a:ext>
            </a:extLst>
          </p:cNvPr>
          <p:cNvSpPr txBox="1"/>
          <p:nvPr/>
        </p:nvSpPr>
        <p:spPr>
          <a:xfrm>
            <a:off x="819149" y="3096567"/>
            <a:ext cx="4051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LEMON MILK Bold" panose="00000800000000000000" pitchFamily="50" charset="0"/>
              </a:rPr>
              <a:t>Poeta</a:t>
            </a:r>
          </a:p>
          <a:p>
            <a:r>
              <a:rPr lang="pt-BR" sz="2400" dirty="0">
                <a:latin typeface="LEMON MILK Bold" panose="00000800000000000000" pitchFamily="50" charset="0"/>
              </a:rPr>
              <a:t>Compositor</a:t>
            </a:r>
          </a:p>
          <a:p>
            <a:r>
              <a:rPr lang="pt-BR" sz="2400" dirty="0">
                <a:latin typeface="LEMON MILK Bold" panose="00000800000000000000" pitchFamily="50" charset="0"/>
              </a:rPr>
              <a:t>Dramaturgo</a:t>
            </a:r>
          </a:p>
          <a:p>
            <a:r>
              <a:rPr lang="pt-BR" sz="2400" dirty="0">
                <a:latin typeface="LEMON MILK Bold" panose="00000800000000000000" pitchFamily="50" charset="0"/>
              </a:rPr>
              <a:t>Cronista</a:t>
            </a:r>
          </a:p>
          <a:p>
            <a:r>
              <a:rPr lang="pt-BR" sz="2400" dirty="0">
                <a:latin typeface="LEMON MILK Bold" panose="00000800000000000000" pitchFamily="50" charset="0"/>
              </a:rPr>
              <a:t>diplomata</a:t>
            </a:r>
            <a:endParaRPr lang="pt-BR" dirty="0">
              <a:latin typeface="LEMON MILK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465799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FC61B648-56AC-0F6D-A79A-79AD92472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0" b="16684"/>
          <a:stretch/>
        </p:blipFill>
        <p:spPr>
          <a:xfrm>
            <a:off x="-3749323" y="-1053667"/>
            <a:ext cx="15941323" cy="896533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F5DF5EE-6982-4D4B-DE7F-0B92ED240242}"/>
              </a:ext>
            </a:extLst>
          </p:cNvPr>
          <p:cNvSpPr/>
          <p:nvPr/>
        </p:nvSpPr>
        <p:spPr>
          <a:xfrm>
            <a:off x="0" y="0"/>
            <a:ext cx="12192000" cy="6980582"/>
          </a:xfrm>
          <a:prstGeom prst="rect">
            <a:avLst/>
          </a:prstGeom>
          <a:solidFill>
            <a:srgbClr val="000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46A974-977C-1D5B-BA6C-BF662441EE1F}"/>
              </a:ext>
            </a:extLst>
          </p:cNvPr>
          <p:cNvSpPr txBox="1"/>
          <p:nvPr/>
        </p:nvSpPr>
        <p:spPr>
          <a:xfrm>
            <a:off x="0" y="62084"/>
            <a:ext cx="338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LEMON MILK Bold" panose="00000800000000000000" pitchFamily="50" charset="0"/>
              </a:rPr>
              <a:t>Biografia</a:t>
            </a:r>
            <a:endParaRPr lang="pt-BR" sz="12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A654E1-43C9-0DD9-5EE9-DE00714A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0997"/>
            <a:ext cx="7114032" cy="564605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  <a:softEdge rad="635000"/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9479E5D-D81A-7CC1-2CFB-A023D899E2F3}"/>
              </a:ext>
            </a:extLst>
          </p:cNvPr>
          <p:cNvSpPr txBox="1"/>
          <p:nvPr/>
        </p:nvSpPr>
        <p:spPr>
          <a:xfrm>
            <a:off x="7114032" y="1973670"/>
            <a:ext cx="45638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BR" sz="3600" dirty="0">
                <a:solidFill>
                  <a:schemeClr val="bg1"/>
                </a:solidFill>
                <a:latin typeface="LEMON MILK Bold" panose="00000800000000000000" pitchFamily="50" charset="0"/>
              </a:rPr>
              <a:t>Bossa nova</a:t>
            </a:r>
          </a:p>
          <a:p>
            <a:pPr algn="r">
              <a:spcBef>
                <a:spcPts val="600"/>
              </a:spcBef>
            </a:pPr>
            <a:r>
              <a:rPr lang="pt-BR" sz="3600" dirty="0">
                <a:solidFill>
                  <a:schemeClr val="bg1"/>
                </a:solidFill>
                <a:latin typeface="LEMON MILK Bold" panose="00000800000000000000" pitchFamily="50" charset="0"/>
              </a:rPr>
              <a:t>tradição</a:t>
            </a:r>
          </a:p>
          <a:p>
            <a:pPr algn="r">
              <a:spcBef>
                <a:spcPts val="600"/>
              </a:spcBef>
            </a:pPr>
            <a:r>
              <a:rPr lang="pt-BR" sz="3600" dirty="0">
                <a:solidFill>
                  <a:schemeClr val="bg1"/>
                </a:solidFill>
                <a:latin typeface="LEMON MILK Bold" panose="00000800000000000000" pitchFamily="50" charset="0"/>
              </a:rPr>
              <a:t>Rodas literárias</a:t>
            </a:r>
          </a:p>
          <a:p>
            <a:pPr algn="r">
              <a:spcBef>
                <a:spcPts val="600"/>
              </a:spcBef>
            </a:pPr>
            <a:r>
              <a:rPr lang="pt-BR" sz="3600" dirty="0">
                <a:solidFill>
                  <a:schemeClr val="bg1"/>
                </a:solidFill>
                <a:latin typeface="LEMON MILK Bold" panose="00000800000000000000" pitchFamily="50" charset="0"/>
              </a:rPr>
              <a:t>Segunda guerra</a:t>
            </a:r>
          </a:p>
          <a:p>
            <a:pPr algn="r">
              <a:spcBef>
                <a:spcPts val="600"/>
              </a:spcBef>
            </a:pPr>
            <a:r>
              <a:rPr lang="pt-BR" sz="3600" dirty="0">
                <a:solidFill>
                  <a:schemeClr val="bg1"/>
                </a:solidFill>
                <a:latin typeface="LEMON MILK Bold" panose="00000800000000000000" pitchFamily="50" charset="0"/>
              </a:rPr>
              <a:t>diplomata</a:t>
            </a:r>
            <a:endParaRPr lang="pt-BR" sz="14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78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caminhão, estrada, carro, ao ar livre&#10;&#10;Descrição gerada automaticamente">
            <a:extLst>
              <a:ext uri="{FF2B5EF4-FFF2-40B4-BE49-F238E27FC236}">
                <a16:creationId xmlns:a16="http://schemas.microsoft.com/office/drawing/2014/main" id="{915DC466-B8EF-34D1-91F5-33B14F336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" y="-633984"/>
            <a:ext cx="12192000" cy="74919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F5DF5EE-6982-4D4B-DE7F-0B92ED240242}"/>
              </a:ext>
            </a:extLst>
          </p:cNvPr>
          <p:cNvSpPr/>
          <p:nvPr/>
        </p:nvSpPr>
        <p:spPr>
          <a:xfrm>
            <a:off x="0" y="-61291"/>
            <a:ext cx="12192000" cy="6980582"/>
          </a:xfrm>
          <a:prstGeom prst="rect">
            <a:avLst/>
          </a:prstGeom>
          <a:solidFill>
            <a:srgbClr val="000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46A974-977C-1D5B-BA6C-BF662441EE1F}"/>
              </a:ext>
            </a:extLst>
          </p:cNvPr>
          <p:cNvSpPr txBox="1"/>
          <p:nvPr/>
        </p:nvSpPr>
        <p:spPr>
          <a:xfrm>
            <a:off x="-3048" y="119"/>
            <a:ext cx="338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>
                    <a:alpha val="18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LEMON MILK Bold" panose="00000800000000000000" pitchFamily="50" charset="0"/>
              </a:rPr>
              <a:t>Biografia</a:t>
            </a:r>
            <a:endParaRPr lang="pt-BR" sz="1200" dirty="0">
              <a:solidFill>
                <a:schemeClr val="bg1">
                  <a:alpha val="18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LEMON MILK Bold" panose="00000800000000000000" pitchFamily="50" charset="0"/>
            </a:endParaRPr>
          </a:p>
        </p:txBody>
      </p:sp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57E98FE0-F74E-FD1D-0E7F-108562CD4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2" y="1716748"/>
            <a:ext cx="7979180" cy="598438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E28A9A-AC05-5F1A-0CAC-5840A89AEE60}"/>
              </a:ext>
            </a:extLst>
          </p:cNvPr>
          <p:cNvSpPr txBox="1"/>
          <p:nvPr/>
        </p:nvSpPr>
        <p:spPr>
          <a:xfrm>
            <a:off x="1198245" y="377121"/>
            <a:ext cx="9792462" cy="3742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800" dirty="0" err="1">
                <a:solidFill>
                  <a:schemeClr val="bg1"/>
                </a:solidFill>
                <a:latin typeface="Antheme" pitchFamily="2" charset="0"/>
              </a:rPr>
              <a:t>Ditadura</a:t>
            </a:r>
            <a:r>
              <a:rPr lang="en-US" sz="18800" dirty="0">
                <a:solidFill>
                  <a:schemeClr val="bg1"/>
                </a:solidFill>
                <a:latin typeface="Antheme" pitchFamily="2" charset="0"/>
              </a:rPr>
              <a:t> </a:t>
            </a:r>
            <a:r>
              <a:rPr lang="en-US" sz="18800" dirty="0" err="1">
                <a:solidFill>
                  <a:schemeClr val="bg1"/>
                </a:solidFill>
                <a:latin typeface="Antheme" pitchFamily="2" charset="0"/>
              </a:rPr>
              <a:t>Militar</a:t>
            </a:r>
            <a:endParaRPr lang="en-US" sz="5400" dirty="0">
              <a:solidFill>
                <a:schemeClr val="bg1"/>
              </a:solidFill>
              <a:latin typeface="Antheme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0BDB278-EFB7-6CAA-23F2-BC34DBCF1F51}"/>
              </a:ext>
            </a:extLst>
          </p:cNvPr>
          <p:cNvSpPr txBox="1"/>
          <p:nvPr/>
        </p:nvSpPr>
        <p:spPr>
          <a:xfrm>
            <a:off x="1196721" y="2821195"/>
            <a:ext cx="456387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4400" dirty="0">
                <a:solidFill>
                  <a:schemeClr val="bg1"/>
                </a:solidFill>
                <a:latin typeface="LEMON MILK Bold" panose="00000800000000000000" pitchFamily="50" charset="0"/>
              </a:rPr>
              <a:t>Ai-5</a:t>
            </a:r>
          </a:p>
          <a:p>
            <a:pPr>
              <a:spcBef>
                <a:spcPts val="600"/>
              </a:spcBef>
            </a:pPr>
            <a:endParaRPr lang="pt-BR" sz="4400" dirty="0">
              <a:solidFill>
                <a:schemeClr val="bg1"/>
              </a:solidFill>
              <a:latin typeface="LEMON MILK Bold" panose="00000800000000000000" pitchFamily="50" charset="0"/>
            </a:endParaRPr>
          </a:p>
          <a:p>
            <a:pPr>
              <a:spcBef>
                <a:spcPts val="600"/>
              </a:spcBef>
            </a:pPr>
            <a:r>
              <a:rPr lang="pt-BR" sz="4400" dirty="0">
                <a:solidFill>
                  <a:schemeClr val="bg1"/>
                </a:solidFill>
                <a:latin typeface="LEMON MILK Bold" panose="00000800000000000000" pitchFamily="50" charset="0"/>
              </a:rPr>
              <a:t>toquinho</a:t>
            </a:r>
            <a:endParaRPr lang="pt-BR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84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caminhão, estrada, carro, ao ar livre&#10;&#10;Descrição gerada automaticamente">
            <a:extLst>
              <a:ext uri="{FF2B5EF4-FFF2-40B4-BE49-F238E27FC236}">
                <a16:creationId xmlns:a16="http://schemas.microsoft.com/office/drawing/2014/main" id="{915DC466-B8EF-34D1-91F5-33B14F336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" y="-633984"/>
            <a:ext cx="12192000" cy="74919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F5DF5EE-6982-4D4B-DE7F-0B92ED240242}"/>
              </a:ext>
            </a:extLst>
          </p:cNvPr>
          <p:cNvSpPr/>
          <p:nvPr/>
        </p:nvSpPr>
        <p:spPr>
          <a:xfrm>
            <a:off x="0" y="-61291"/>
            <a:ext cx="12192000" cy="6980582"/>
          </a:xfrm>
          <a:prstGeom prst="rect">
            <a:avLst/>
          </a:prstGeom>
          <a:solidFill>
            <a:srgbClr val="000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57E98FE0-F74E-FD1D-0E7F-108562CD4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2" y="1716748"/>
            <a:ext cx="7979180" cy="598438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0BDB278-EFB7-6CAA-23F2-BC34DBCF1F51}"/>
              </a:ext>
            </a:extLst>
          </p:cNvPr>
          <p:cNvSpPr txBox="1"/>
          <p:nvPr/>
        </p:nvSpPr>
        <p:spPr>
          <a:xfrm>
            <a:off x="148336" y="2474892"/>
            <a:ext cx="111292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3200" dirty="0">
                <a:solidFill>
                  <a:schemeClr val="bg1"/>
                </a:solidFill>
                <a:latin typeface="LEMON MILK Bold" panose="00000800000000000000" pitchFamily="50" charset="0"/>
              </a:rPr>
              <a:t>Susana e PEDRO (BEATRIZ)</a:t>
            </a:r>
          </a:p>
          <a:p>
            <a:pPr>
              <a:spcBef>
                <a:spcPts val="600"/>
              </a:spcBef>
            </a:pPr>
            <a:r>
              <a:rPr lang="pt-BR" sz="3200" dirty="0">
                <a:solidFill>
                  <a:schemeClr val="bg1"/>
                </a:solidFill>
                <a:latin typeface="LEMON MILK Bold" panose="00000800000000000000" pitchFamily="50" charset="0"/>
              </a:rPr>
              <a:t>GEORGIANA E LUCIANA(MARIA PROENÇA)</a:t>
            </a:r>
          </a:p>
          <a:p>
            <a:pPr>
              <a:spcBef>
                <a:spcPts val="600"/>
              </a:spcBef>
            </a:pPr>
            <a:r>
              <a:rPr lang="pt-BR" sz="3200" dirty="0">
                <a:solidFill>
                  <a:schemeClr val="bg1"/>
                </a:solidFill>
                <a:latin typeface="LEMON MILK Bold" panose="00000800000000000000" pitchFamily="50" charset="0"/>
              </a:rPr>
              <a:t>MARIA (CRISTINA)</a:t>
            </a:r>
            <a:endParaRPr lang="pt-BR" sz="12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37A8BE-9AC6-DC4E-5D17-AD41B21512BF}"/>
              </a:ext>
            </a:extLst>
          </p:cNvPr>
          <p:cNvSpPr txBox="1"/>
          <p:nvPr/>
        </p:nvSpPr>
        <p:spPr>
          <a:xfrm>
            <a:off x="-3048" y="119"/>
            <a:ext cx="338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>
                    <a:alpha val="18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LEMON MILK Bold" panose="00000800000000000000" pitchFamily="50" charset="0"/>
              </a:rPr>
              <a:t>Biografia</a:t>
            </a:r>
            <a:endParaRPr lang="pt-BR" sz="1200" dirty="0">
              <a:solidFill>
                <a:schemeClr val="bg1">
                  <a:alpha val="18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LEMON MILK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13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caminhão, estrada, carro, ao ar livre&#10;&#10;Descrição gerada automaticamente">
            <a:extLst>
              <a:ext uri="{FF2B5EF4-FFF2-40B4-BE49-F238E27FC236}">
                <a16:creationId xmlns:a16="http://schemas.microsoft.com/office/drawing/2014/main" id="{915DC466-B8EF-34D1-91F5-33B14F336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" y="-633984"/>
            <a:ext cx="12192000" cy="74919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F5DF5EE-6982-4D4B-DE7F-0B92ED240242}"/>
              </a:ext>
            </a:extLst>
          </p:cNvPr>
          <p:cNvSpPr/>
          <p:nvPr/>
        </p:nvSpPr>
        <p:spPr>
          <a:xfrm>
            <a:off x="0" y="-61291"/>
            <a:ext cx="12192000" cy="6980582"/>
          </a:xfrm>
          <a:prstGeom prst="rect">
            <a:avLst/>
          </a:prstGeom>
          <a:solidFill>
            <a:srgbClr val="000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57E98FE0-F74E-FD1D-0E7F-108562CD4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1856632"/>
            <a:ext cx="7979180" cy="598438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0BDB278-EFB7-6CAA-23F2-BC34DBCF1F51}"/>
              </a:ext>
            </a:extLst>
          </p:cNvPr>
          <p:cNvSpPr txBox="1"/>
          <p:nvPr/>
        </p:nvSpPr>
        <p:spPr>
          <a:xfrm>
            <a:off x="488696" y="1297701"/>
            <a:ext cx="103855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9600" dirty="0">
                <a:solidFill>
                  <a:schemeClr val="bg1"/>
                </a:solidFill>
                <a:latin typeface="LEMON MILK Bold" panose="00000800000000000000" pitchFamily="50" charset="0"/>
              </a:rPr>
              <a:t>9 DE JULHO DE 1980</a:t>
            </a:r>
            <a:endParaRPr lang="pt-BR" sz="48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5DA3BDA-874D-27EB-758D-17B96646CCA9}"/>
              </a:ext>
            </a:extLst>
          </p:cNvPr>
          <p:cNvSpPr txBox="1"/>
          <p:nvPr/>
        </p:nvSpPr>
        <p:spPr>
          <a:xfrm>
            <a:off x="-3048" y="119"/>
            <a:ext cx="338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>
                    <a:alpha val="18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LEMON MILK Bold" panose="00000800000000000000" pitchFamily="50" charset="0"/>
              </a:rPr>
              <a:t>Biografia</a:t>
            </a:r>
            <a:endParaRPr lang="pt-BR" sz="1200" dirty="0">
              <a:solidFill>
                <a:schemeClr val="bg1">
                  <a:alpha val="18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LEMON MILK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9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a cidade&#10;&#10;Descrição gerada automaticamente com confiança baixa">
            <a:extLst>
              <a:ext uri="{FF2B5EF4-FFF2-40B4-BE49-F238E27FC236}">
                <a16:creationId xmlns:a16="http://schemas.microsoft.com/office/drawing/2014/main" id="{4651BBAE-7D2D-7085-A7BA-EF37D79B1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ACC605C-BBBE-A2F0-487F-F341DDE78F86}"/>
              </a:ext>
            </a:extLst>
          </p:cNvPr>
          <p:cNvSpPr txBox="1"/>
          <p:nvPr/>
        </p:nvSpPr>
        <p:spPr>
          <a:xfrm>
            <a:off x="0" y="58111"/>
            <a:ext cx="338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gradFill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MON MILK Bold" panose="00000800000000000000" pitchFamily="50" charset="0"/>
              </a:rPr>
              <a:t>CONTEXTO HISTÓRICO</a:t>
            </a:r>
            <a:endParaRPr lang="pt-BR" sz="1200" dirty="0"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LEMON MILK Bold" panose="00000800000000000000" pitchFamily="50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9C1E66-649E-D034-F751-F53EA7202FAE}"/>
              </a:ext>
            </a:extLst>
          </p:cNvPr>
          <p:cNvSpPr/>
          <p:nvPr/>
        </p:nvSpPr>
        <p:spPr>
          <a:xfrm>
            <a:off x="1975103" y="1200329"/>
            <a:ext cx="4389121" cy="3463111"/>
          </a:xfrm>
          <a:prstGeom prst="rect">
            <a:avLst/>
          </a:prstGeom>
          <a:solidFill>
            <a:srgbClr val="000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B5F55AA-59A6-0A60-9B3F-4744E35F81F5}"/>
              </a:ext>
            </a:extLst>
          </p:cNvPr>
          <p:cNvSpPr txBox="1"/>
          <p:nvPr/>
        </p:nvSpPr>
        <p:spPr>
          <a:xfrm>
            <a:off x="1975103" y="1858605"/>
            <a:ext cx="10385552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3600" dirty="0">
                <a:solidFill>
                  <a:schemeClr val="bg1"/>
                </a:solidFill>
                <a:latin typeface="LEMON MILK Bold" panose="00000800000000000000" pitchFamily="50" charset="0"/>
              </a:rPr>
              <a:t>SÉCULO XX</a:t>
            </a:r>
          </a:p>
          <a:p>
            <a:pPr>
              <a:spcBef>
                <a:spcPts val="600"/>
              </a:spcBef>
            </a:pPr>
            <a:r>
              <a:rPr lang="pt-BR" sz="3600" dirty="0">
                <a:solidFill>
                  <a:schemeClr val="bg1"/>
                </a:solidFill>
                <a:latin typeface="LEMON MILK Bold" panose="00000800000000000000" pitchFamily="50" charset="0"/>
              </a:rPr>
              <a:t>MODERNISMO</a:t>
            </a:r>
          </a:p>
          <a:p>
            <a:pPr>
              <a:spcBef>
                <a:spcPts val="600"/>
              </a:spcBef>
            </a:pPr>
            <a:endParaRPr lang="pt-BR" sz="3600" dirty="0">
              <a:solidFill>
                <a:schemeClr val="bg1"/>
              </a:solidFill>
              <a:latin typeface="LEMON MILK Bold" panose="00000800000000000000" pitchFamily="50" charset="0"/>
            </a:endParaRPr>
          </a:p>
          <a:p>
            <a:pPr>
              <a:spcBef>
                <a:spcPts val="600"/>
              </a:spcBef>
            </a:pPr>
            <a:r>
              <a:rPr lang="pt-BR" sz="2800" dirty="0">
                <a:solidFill>
                  <a:schemeClr val="bg1"/>
                </a:solidFill>
                <a:latin typeface="LEMON MILK Bold" panose="00000800000000000000" pitchFamily="50" charset="0"/>
              </a:rPr>
              <a:t>REVOLUÇÃO RUSSA</a:t>
            </a:r>
            <a:endParaRPr lang="pt-BR" sz="11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00477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1099</Words>
  <Application>Microsoft Office PowerPoint</Application>
  <PresentationFormat>Widescreen</PresentationFormat>
  <Paragraphs>82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LEMON MILK Bold</vt:lpstr>
      <vt:lpstr>Calibri Light</vt:lpstr>
      <vt:lpstr>Open Sans</vt:lpstr>
      <vt:lpstr>Open Sans Light</vt:lpstr>
      <vt:lpstr>Calibri</vt:lpstr>
      <vt:lpstr>Antheme</vt:lpstr>
      <vt:lpstr>ADAM.CG PRO</vt:lpstr>
      <vt:lpstr>Sk-Modernist Mono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</dc:creator>
  <cp:lastModifiedBy>Pedro</cp:lastModifiedBy>
  <cp:revision>6</cp:revision>
  <dcterms:created xsi:type="dcterms:W3CDTF">2022-08-26T02:17:28Z</dcterms:created>
  <dcterms:modified xsi:type="dcterms:W3CDTF">2022-08-26T09:33:06Z</dcterms:modified>
</cp:coreProperties>
</file>